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1" r:id="rId3"/>
    <p:sldId id="260" r:id="rId4"/>
    <p:sldId id="262" r:id="rId5"/>
    <p:sldId id="263" r:id="rId6"/>
    <p:sldId id="264" r:id="rId7"/>
    <p:sldId id="265" r:id="rId8"/>
    <p:sldId id="266" r:id="rId9"/>
    <p:sldId id="267" r:id="rId10"/>
    <p:sldId id="268" r:id="rId11"/>
    <p:sldId id="269" r:id="rId12"/>
    <p:sldId id="271" r:id="rId13"/>
    <p:sldId id="27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449100-FE94-44AB-9164-A6EA5C7D917C}" type="datetimeFigureOut">
              <a:rPr lang="en-IN" smtClean="0"/>
              <a:t>06-02-2022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1CBA52-88F7-400F-9C7D-55DCD412D067}"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3518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449100-FE94-44AB-9164-A6EA5C7D917C}" type="datetimeFigureOut">
              <a:rPr lang="en-IN" smtClean="0"/>
              <a:t>06-02-2022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1CBA52-88F7-400F-9C7D-55DCD412D067}" type="slidenum">
              <a:rPr lang="en-IN" smtClean="0"/>
              <a:t>‹#›</a:t>
            </a:fld>
            <a:endParaRPr lang="en-IN"/>
          </a:p>
        </p:txBody>
      </p:sp>
    </p:spTree>
    <p:extLst>
      <p:ext uri="{BB962C8B-B14F-4D97-AF65-F5344CB8AC3E}">
        <p14:creationId xmlns:p14="http://schemas.microsoft.com/office/powerpoint/2010/main" val="3658630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449100-FE94-44AB-9164-A6EA5C7D917C}" type="datetimeFigureOut">
              <a:rPr lang="en-IN" smtClean="0"/>
              <a:t>06-02-2022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1CBA52-88F7-400F-9C7D-55DCD412D067}" type="slidenum">
              <a:rPr lang="en-IN" smtClean="0"/>
              <a:t>‹#›</a:t>
            </a:fld>
            <a:endParaRPr lang="en-IN"/>
          </a:p>
        </p:txBody>
      </p:sp>
    </p:spTree>
    <p:extLst>
      <p:ext uri="{BB962C8B-B14F-4D97-AF65-F5344CB8AC3E}">
        <p14:creationId xmlns:p14="http://schemas.microsoft.com/office/powerpoint/2010/main" val="1037828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449100-FE94-44AB-9164-A6EA5C7D917C}" type="datetimeFigureOut">
              <a:rPr lang="en-IN" smtClean="0"/>
              <a:t>06-02-2022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1CBA52-88F7-400F-9C7D-55DCD412D067}" type="slidenum">
              <a:rPr lang="en-IN" smtClean="0"/>
              <a:t>‹#›</a:t>
            </a:fld>
            <a:endParaRPr lang="en-IN"/>
          </a:p>
        </p:txBody>
      </p:sp>
    </p:spTree>
    <p:extLst>
      <p:ext uri="{BB962C8B-B14F-4D97-AF65-F5344CB8AC3E}">
        <p14:creationId xmlns:p14="http://schemas.microsoft.com/office/powerpoint/2010/main" val="14279611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449100-FE94-44AB-9164-A6EA5C7D917C}" type="datetimeFigureOut">
              <a:rPr lang="en-IN" smtClean="0"/>
              <a:t>06-02-2022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1CBA52-88F7-400F-9C7D-55DCD412D067}"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8415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449100-FE94-44AB-9164-A6EA5C7D917C}" type="datetimeFigureOut">
              <a:rPr lang="en-IN" smtClean="0"/>
              <a:t>06-02-2022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1CBA52-88F7-400F-9C7D-55DCD412D067}" type="slidenum">
              <a:rPr lang="en-IN" smtClean="0"/>
              <a:t>‹#›</a:t>
            </a:fld>
            <a:endParaRPr lang="en-IN"/>
          </a:p>
        </p:txBody>
      </p:sp>
    </p:spTree>
    <p:extLst>
      <p:ext uri="{BB962C8B-B14F-4D97-AF65-F5344CB8AC3E}">
        <p14:creationId xmlns:p14="http://schemas.microsoft.com/office/powerpoint/2010/main" val="3705193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449100-FE94-44AB-9164-A6EA5C7D917C}" type="datetimeFigureOut">
              <a:rPr lang="en-IN" smtClean="0"/>
              <a:t>06-02-2022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D1CBA52-88F7-400F-9C7D-55DCD412D067}" type="slidenum">
              <a:rPr lang="en-IN" smtClean="0"/>
              <a:t>‹#›</a:t>
            </a:fld>
            <a:endParaRPr lang="en-IN"/>
          </a:p>
        </p:txBody>
      </p:sp>
    </p:spTree>
    <p:extLst>
      <p:ext uri="{BB962C8B-B14F-4D97-AF65-F5344CB8AC3E}">
        <p14:creationId xmlns:p14="http://schemas.microsoft.com/office/powerpoint/2010/main" val="2690346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9449100-FE94-44AB-9164-A6EA5C7D917C}" type="datetimeFigureOut">
              <a:rPr lang="en-IN" smtClean="0"/>
              <a:t>06-02-2022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D1CBA52-88F7-400F-9C7D-55DCD412D067}" type="slidenum">
              <a:rPr lang="en-IN" smtClean="0"/>
              <a:t>‹#›</a:t>
            </a:fld>
            <a:endParaRPr lang="en-IN"/>
          </a:p>
        </p:txBody>
      </p:sp>
    </p:spTree>
    <p:extLst>
      <p:ext uri="{BB962C8B-B14F-4D97-AF65-F5344CB8AC3E}">
        <p14:creationId xmlns:p14="http://schemas.microsoft.com/office/powerpoint/2010/main" val="2373810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9449100-FE94-44AB-9164-A6EA5C7D917C}" type="datetimeFigureOut">
              <a:rPr lang="en-IN" smtClean="0"/>
              <a:t>06-02-2022</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1D1CBA52-88F7-400F-9C7D-55DCD412D067}" type="slidenum">
              <a:rPr lang="en-IN" smtClean="0"/>
              <a:t>‹#›</a:t>
            </a:fld>
            <a:endParaRPr lang="en-IN"/>
          </a:p>
        </p:txBody>
      </p:sp>
    </p:spTree>
    <p:extLst>
      <p:ext uri="{BB962C8B-B14F-4D97-AF65-F5344CB8AC3E}">
        <p14:creationId xmlns:p14="http://schemas.microsoft.com/office/powerpoint/2010/main" val="3947157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9449100-FE94-44AB-9164-A6EA5C7D917C}" type="datetimeFigureOut">
              <a:rPr lang="en-IN" smtClean="0"/>
              <a:t>06-02-2022</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D1CBA52-88F7-400F-9C7D-55DCD412D067}" type="slidenum">
              <a:rPr lang="en-IN" smtClean="0"/>
              <a:t>‹#›</a:t>
            </a:fld>
            <a:endParaRPr lang="en-IN"/>
          </a:p>
        </p:txBody>
      </p:sp>
    </p:spTree>
    <p:extLst>
      <p:ext uri="{BB962C8B-B14F-4D97-AF65-F5344CB8AC3E}">
        <p14:creationId xmlns:p14="http://schemas.microsoft.com/office/powerpoint/2010/main" val="1353526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449100-FE94-44AB-9164-A6EA5C7D917C}" type="datetimeFigureOut">
              <a:rPr lang="en-IN" smtClean="0"/>
              <a:t>06-02-2022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1CBA52-88F7-400F-9C7D-55DCD412D067}" type="slidenum">
              <a:rPr lang="en-IN" smtClean="0"/>
              <a:t>‹#›</a:t>
            </a:fld>
            <a:endParaRPr lang="en-IN"/>
          </a:p>
        </p:txBody>
      </p:sp>
    </p:spTree>
    <p:extLst>
      <p:ext uri="{BB962C8B-B14F-4D97-AF65-F5344CB8AC3E}">
        <p14:creationId xmlns:p14="http://schemas.microsoft.com/office/powerpoint/2010/main" val="31805655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9449100-FE94-44AB-9164-A6EA5C7D917C}" type="datetimeFigureOut">
              <a:rPr lang="en-IN" smtClean="0"/>
              <a:t>06-02-2022</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D1CBA52-88F7-400F-9C7D-55DCD412D067}"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18726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hyperlink" Target="https://en.wikipedia.org/wiki/Polynomial_regression" TargetMode="External"/><Relationship Id="rId5" Type="http://schemas.openxmlformats.org/officeDocument/2006/relationships/hyperlink" Target="https://www.kaggle.com/therealcyberlord/coronavirus-covid-19-visualization-prediction/notebook#Worldwide-Overview" TargetMode="External"/><Relationship Id="rId4" Type="http://schemas.openxmlformats.org/officeDocument/2006/relationships/hyperlink" Target="https://en.wikipedia.org/wiki/COVID-19" TargetMode="Externa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A1B31-FB6E-47C6-94A1-C1D305191C3A}"/>
              </a:ext>
            </a:extLst>
          </p:cNvPr>
          <p:cNvSpPr>
            <a:spLocks noGrp="1"/>
          </p:cNvSpPr>
          <p:nvPr>
            <p:ph type="ctrTitle"/>
          </p:nvPr>
        </p:nvSpPr>
        <p:spPr/>
        <p:txBody>
          <a:bodyPr>
            <a:normAutofit/>
          </a:bodyPr>
          <a:lstStyle/>
          <a:p>
            <a:pPr algn="ctr"/>
            <a:r>
              <a:rPr lang="en-IN" dirty="0">
                <a:solidFill>
                  <a:srgbClr val="000000"/>
                </a:solidFill>
                <a:latin typeface="+mn-lt"/>
              </a:rPr>
              <a:t>COVID 19 Prediction</a:t>
            </a:r>
            <a:br>
              <a:rPr lang="en-IN" b="0" i="0" dirty="0">
                <a:solidFill>
                  <a:srgbClr val="000000"/>
                </a:solidFill>
                <a:effectLst/>
                <a:latin typeface="+mn-lt"/>
              </a:rPr>
            </a:br>
            <a:endParaRPr lang="en-IN" dirty="0">
              <a:latin typeface="+mn-lt"/>
            </a:endParaRPr>
          </a:p>
        </p:txBody>
      </p:sp>
      <p:sp>
        <p:nvSpPr>
          <p:cNvPr id="3" name="Subtitle 2">
            <a:extLst>
              <a:ext uri="{FF2B5EF4-FFF2-40B4-BE49-F238E27FC236}">
                <a16:creationId xmlns:a16="http://schemas.microsoft.com/office/drawing/2014/main" id="{12431D15-EC85-4B6F-AB14-EAC48E4DBA6E}"/>
              </a:ext>
            </a:extLst>
          </p:cNvPr>
          <p:cNvSpPr>
            <a:spLocks noGrp="1"/>
          </p:cNvSpPr>
          <p:nvPr>
            <p:ph type="subTitle" idx="1"/>
          </p:nvPr>
        </p:nvSpPr>
        <p:spPr/>
        <p:txBody>
          <a:bodyPr>
            <a:normAutofit fontScale="92500" lnSpcReduction="20000"/>
          </a:bodyPr>
          <a:lstStyle/>
          <a:p>
            <a:endParaRPr lang="en-IN" sz="2000" b="0" i="0" dirty="0">
              <a:solidFill>
                <a:srgbClr val="000000"/>
              </a:solidFill>
              <a:effectLst/>
            </a:endParaRPr>
          </a:p>
          <a:p>
            <a:r>
              <a:rPr lang="en-IN" sz="2000" b="0" i="0" dirty="0">
                <a:solidFill>
                  <a:srgbClr val="000000"/>
                </a:solidFill>
                <a:effectLst/>
              </a:rPr>
              <a:t>DSC680 Course Project: Milestone 3 - Project Proposal</a:t>
            </a:r>
            <a:br>
              <a:rPr lang="en-IN" sz="2000" b="0" i="0" dirty="0">
                <a:solidFill>
                  <a:srgbClr val="000000"/>
                </a:solidFill>
                <a:effectLst/>
              </a:rPr>
            </a:br>
            <a:r>
              <a:rPr lang="en-IN" sz="2000" b="0" i="0" dirty="0">
                <a:solidFill>
                  <a:srgbClr val="000000"/>
                </a:solidFill>
                <a:effectLst/>
              </a:rPr>
              <a:t>Vasanthakumar Kalaikkovan</a:t>
            </a:r>
            <a:br>
              <a:rPr lang="en-IN" b="0" i="0" dirty="0">
                <a:solidFill>
                  <a:srgbClr val="000000"/>
                </a:solidFill>
                <a:effectLst/>
              </a:rPr>
            </a:br>
            <a:endParaRPr lang="en-IN" dirty="0"/>
          </a:p>
        </p:txBody>
      </p:sp>
      <p:pic>
        <p:nvPicPr>
          <p:cNvPr id="6" name="Audio 5">
            <a:hlinkClick r:id="" action="ppaction://media"/>
            <a:extLst>
              <a:ext uri="{FF2B5EF4-FFF2-40B4-BE49-F238E27FC236}">
                <a16:creationId xmlns:a16="http://schemas.microsoft.com/office/drawing/2014/main" id="{B94A664C-3F95-4778-81F2-6768DCC7FA8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87894253"/>
      </p:ext>
    </p:extLst>
  </p:cSld>
  <p:clrMapOvr>
    <a:masterClrMapping/>
  </p:clrMapOvr>
  <mc:AlternateContent xmlns:mc="http://schemas.openxmlformats.org/markup-compatibility/2006">
    <mc:Choice xmlns:p14="http://schemas.microsoft.com/office/powerpoint/2010/main" Requires="p14">
      <p:transition spd="slow" p14:dur="2000" advTm="14573"/>
    </mc:Choice>
    <mc:Fallback>
      <p:transition spd="slow" advTm="14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A8A78-DD8F-48F4-A6B2-E579289CD080}"/>
              </a:ext>
            </a:extLst>
          </p:cNvPr>
          <p:cNvSpPr>
            <a:spLocks noGrp="1"/>
          </p:cNvSpPr>
          <p:nvPr>
            <p:ph type="title"/>
          </p:nvPr>
        </p:nvSpPr>
        <p:spPr/>
        <p:txBody>
          <a:bodyPr/>
          <a:lstStyle/>
          <a:p>
            <a:r>
              <a:rPr lang="en-IN" b="1" dirty="0"/>
              <a:t>Model Prediction</a:t>
            </a:r>
          </a:p>
        </p:txBody>
      </p:sp>
      <p:pic>
        <p:nvPicPr>
          <p:cNvPr id="5" name="Picture 4">
            <a:extLst>
              <a:ext uri="{FF2B5EF4-FFF2-40B4-BE49-F238E27FC236}">
                <a16:creationId xmlns:a16="http://schemas.microsoft.com/office/drawing/2014/main" id="{19381110-E9FC-4743-84F7-4CA0F255DC81}"/>
              </a:ext>
            </a:extLst>
          </p:cNvPr>
          <p:cNvPicPr>
            <a:picLocks noChangeAspect="1"/>
          </p:cNvPicPr>
          <p:nvPr/>
        </p:nvPicPr>
        <p:blipFill>
          <a:blip r:embed="rId4"/>
          <a:stretch>
            <a:fillRect/>
          </a:stretch>
        </p:blipFill>
        <p:spPr>
          <a:xfrm>
            <a:off x="1097280" y="2298933"/>
            <a:ext cx="3177157" cy="2485422"/>
          </a:xfrm>
          <a:prstGeom prst="rect">
            <a:avLst/>
          </a:prstGeom>
        </p:spPr>
      </p:pic>
      <p:pic>
        <p:nvPicPr>
          <p:cNvPr id="7" name="Picture 6">
            <a:extLst>
              <a:ext uri="{FF2B5EF4-FFF2-40B4-BE49-F238E27FC236}">
                <a16:creationId xmlns:a16="http://schemas.microsoft.com/office/drawing/2014/main" id="{5E27EA26-E479-4149-A348-FE904ABE2F7F}"/>
              </a:ext>
            </a:extLst>
          </p:cNvPr>
          <p:cNvPicPr>
            <a:picLocks noChangeAspect="1"/>
          </p:cNvPicPr>
          <p:nvPr/>
        </p:nvPicPr>
        <p:blipFill>
          <a:blip r:embed="rId5"/>
          <a:stretch>
            <a:fillRect/>
          </a:stretch>
        </p:blipFill>
        <p:spPr>
          <a:xfrm>
            <a:off x="4438176" y="2429169"/>
            <a:ext cx="3315647" cy="2251845"/>
          </a:xfrm>
          <a:prstGeom prst="rect">
            <a:avLst/>
          </a:prstGeom>
        </p:spPr>
      </p:pic>
      <p:pic>
        <p:nvPicPr>
          <p:cNvPr id="9" name="Picture 8">
            <a:extLst>
              <a:ext uri="{FF2B5EF4-FFF2-40B4-BE49-F238E27FC236}">
                <a16:creationId xmlns:a16="http://schemas.microsoft.com/office/drawing/2014/main" id="{0D09D824-F75B-4C30-8076-9BF6EF574D3C}"/>
              </a:ext>
            </a:extLst>
          </p:cNvPr>
          <p:cNvPicPr>
            <a:picLocks noChangeAspect="1"/>
          </p:cNvPicPr>
          <p:nvPr/>
        </p:nvPicPr>
        <p:blipFill>
          <a:blip r:embed="rId6"/>
          <a:stretch>
            <a:fillRect/>
          </a:stretch>
        </p:blipFill>
        <p:spPr>
          <a:xfrm>
            <a:off x="7917562" y="2429169"/>
            <a:ext cx="3663154" cy="2485422"/>
          </a:xfrm>
          <a:prstGeom prst="rect">
            <a:avLst/>
          </a:prstGeom>
        </p:spPr>
      </p:pic>
      <p:pic>
        <p:nvPicPr>
          <p:cNvPr id="10" name="Audio 9">
            <a:hlinkClick r:id="" action="ppaction://media"/>
            <a:extLst>
              <a:ext uri="{FF2B5EF4-FFF2-40B4-BE49-F238E27FC236}">
                <a16:creationId xmlns:a16="http://schemas.microsoft.com/office/drawing/2014/main" id="{C89A10D8-6F89-4CC0-A12B-6FF13E4E7EE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41146867"/>
      </p:ext>
    </p:extLst>
  </p:cSld>
  <p:clrMapOvr>
    <a:masterClrMapping/>
  </p:clrMapOvr>
  <mc:AlternateContent xmlns:mc="http://schemas.openxmlformats.org/markup-compatibility/2006">
    <mc:Choice xmlns:p14="http://schemas.microsoft.com/office/powerpoint/2010/main" Requires="p14">
      <p:transition spd="slow" p14:dur="2000" advTm="30627"/>
    </mc:Choice>
    <mc:Fallback>
      <p:transition spd="slow" advTm="306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CE224-3A33-4822-B044-C984202BDBD2}"/>
              </a:ext>
            </a:extLst>
          </p:cNvPr>
          <p:cNvSpPr>
            <a:spLocks noGrp="1"/>
          </p:cNvSpPr>
          <p:nvPr>
            <p:ph type="title"/>
          </p:nvPr>
        </p:nvSpPr>
        <p:spPr/>
        <p:txBody>
          <a:bodyPr/>
          <a:lstStyle/>
          <a:p>
            <a:r>
              <a:rPr lang="en-IN" b="1" dirty="0"/>
              <a:t>Conclusion</a:t>
            </a:r>
          </a:p>
        </p:txBody>
      </p:sp>
      <p:sp>
        <p:nvSpPr>
          <p:cNvPr id="3" name="Content Placeholder 2">
            <a:extLst>
              <a:ext uri="{FF2B5EF4-FFF2-40B4-BE49-F238E27FC236}">
                <a16:creationId xmlns:a16="http://schemas.microsoft.com/office/drawing/2014/main" id="{34AED6B9-01E2-4894-89FD-8F8CD5297C7A}"/>
              </a:ext>
            </a:extLst>
          </p:cNvPr>
          <p:cNvSpPr>
            <a:spLocks noGrp="1"/>
          </p:cNvSpPr>
          <p:nvPr>
            <p:ph idx="1"/>
          </p:nvPr>
        </p:nvSpPr>
        <p:spPr/>
        <p:txBody>
          <a:bodyPr/>
          <a:lstStyle/>
          <a:p>
            <a:pPr>
              <a:buFont typeface="Arial" panose="020B0604020202020204" pitchFamily="34" charset="0"/>
              <a:buChar char="•"/>
            </a:pPr>
            <a:r>
              <a:rPr lang="en-IN" dirty="0"/>
              <a:t> </a:t>
            </a:r>
            <a:r>
              <a:rPr lang="en-IN" sz="2800" dirty="0"/>
              <a:t>After completing the project, we compared the results with apple mobility’s prediction and its almost 90% accuracy. </a:t>
            </a:r>
          </a:p>
          <a:p>
            <a:pPr>
              <a:buFont typeface="Arial" panose="020B0604020202020204" pitchFamily="34" charset="0"/>
              <a:buChar char="•"/>
            </a:pPr>
            <a:r>
              <a:rPr lang="en-IN" sz="2800" dirty="0"/>
              <a:t>We can deploy this project in some server and get the result as API using libraries so that we can deploy this project in any platform to get the results.</a:t>
            </a:r>
          </a:p>
        </p:txBody>
      </p:sp>
      <p:pic>
        <p:nvPicPr>
          <p:cNvPr id="6" name="Audio 5">
            <a:hlinkClick r:id="" action="ppaction://media"/>
            <a:extLst>
              <a:ext uri="{FF2B5EF4-FFF2-40B4-BE49-F238E27FC236}">
                <a16:creationId xmlns:a16="http://schemas.microsoft.com/office/drawing/2014/main" id="{902FD3C4-AEB1-402E-907B-3A583EAFF43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55453957"/>
      </p:ext>
    </p:extLst>
  </p:cSld>
  <p:clrMapOvr>
    <a:masterClrMapping/>
  </p:clrMapOvr>
  <mc:AlternateContent xmlns:mc="http://schemas.openxmlformats.org/markup-compatibility/2006">
    <mc:Choice xmlns:p14="http://schemas.microsoft.com/office/powerpoint/2010/main" Requires="p14">
      <p:transition spd="slow" p14:dur="2000" advTm="27910"/>
    </mc:Choice>
    <mc:Fallback>
      <p:transition spd="slow" advTm="27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5D108-695C-4EB6-B40A-C56B5C5F1772}"/>
              </a:ext>
            </a:extLst>
          </p:cNvPr>
          <p:cNvSpPr>
            <a:spLocks noGrp="1"/>
          </p:cNvSpPr>
          <p:nvPr>
            <p:ph type="title"/>
          </p:nvPr>
        </p:nvSpPr>
        <p:spPr/>
        <p:txBody>
          <a:bodyPr>
            <a:normAutofit/>
          </a:bodyPr>
          <a:lstStyle/>
          <a:p>
            <a:r>
              <a:rPr lang="en-IN" sz="4400" b="1" dirty="0"/>
              <a:t>Reference</a:t>
            </a:r>
          </a:p>
        </p:txBody>
      </p:sp>
      <p:sp>
        <p:nvSpPr>
          <p:cNvPr id="3" name="Content Placeholder 2">
            <a:extLst>
              <a:ext uri="{FF2B5EF4-FFF2-40B4-BE49-F238E27FC236}">
                <a16:creationId xmlns:a16="http://schemas.microsoft.com/office/drawing/2014/main" id="{F9C6D214-95D2-4090-B1BA-76A8709C94FA}"/>
              </a:ext>
            </a:extLst>
          </p:cNvPr>
          <p:cNvSpPr>
            <a:spLocks noGrp="1"/>
          </p:cNvSpPr>
          <p:nvPr>
            <p:ph idx="1"/>
          </p:nvPr>
        </p:nvSpPr>
        <p:spPr/>
        <p:txBody>
          <a:bodyPr/>
          <a:lstStyle/>
          <a:p>
            <a:pPr marL="342900" marR="0" lvl="0" indent="-342900">
              <a:lnSpc>
                <a:spcPct val="107000"/>
              </a:lnSpc>
              <a:spcBef>
                <a:spcPts val="0"/>
              </a:spcBef>
              <a:spcAft>
                <a:spcPts val="0"/>
              </a:spcAft>
              <a:buFont typeface="+mj-lt"/>
              <a:buAutoNum type="arabicPeriod"/>
            </a:pPr>
            <a:r>
              <a:rPr lang="en-IN" sz="1800" u="sng" dirty="0">
                <a:solidFill>
                  <a:srgbClr val="0000FF"/>
                </a:solidFill>
                <a:effectLst/>
                <a:latin typeface="Calibri" panose="020F0502020204030204" pitchFamily="34" charset="0"/>
                <a:ea typeface="Calibri" panose="020F0502020204030204" pitchFamily="34" charset="0"/>
                <a:cs typeface="Latha" panose="020B0604020202020204" pitchFamily="34" charset="0"/>
                <a:hlinkClick r:id="rId4"/>
              </a:rPr>
              <a:t>COVID-19 - Wikipedia</a:t>
            </a:r>
            <a:endParaRPr lang="en-IN" sz="1800" dirty="0">
              <a:effectLst/>
              <a:latin typeface="Calibri" panose="020F0502020204030204" pitchFamily="34" charset="0"/>
              <a:ea typeface="Calibri" panose="020F0502020204030204" pitchFamily="34" charset="0"/>
              <a:cs typeface="Latha" panose="020B0604020202020204" pitchFamily="34" charset="0"/>
            </a:endParaRPr>
          </a:p>
          <a:p>
            <a:pPr marL="342900" marR="0" lvl="0" indent="-342900">
              <a:lnSpc>
                <a:spcPct val="107000"/>
              </a:lnSpc>
              <a:spcBef>
                <a:spcPts val="0"/>
              </a:spcBef>
              <a:spcAft>
                <a:spcPts val="800"/>
              </a:spcAft>
              <a:buFont typeface="+mj-lt"/>
              <a:buAutoNum type="arabicPeriod"/>
            </a:pPr>
            <a:r>
              <a:rPr lang="en-IN" sz="1800" u="sng" dirty="0">
                <a:solidFill>
                  <a:srgbClr val="0000FF"/>
                </a:solidFill>
                <a:effectLst/>
                <a:latin typeface="Calibri" panose="020F0502020204030204" pitchFamily="34" charset="0"/>
                <a:ea typeface="Calibri" panose="020F0502020204030204" pitchFamily="34" charset="0"/>
                <a:cs typeface="Latha" panose="020B0604020202020204" pitchFamily="34" charset="0"/>
                <a:hlinkClick r:id="rId5"/>
              </a:rPr>
              <a:t>Coronavirus (COVID-19) Visualization &amp; Prediction | Kaggle</a:t>
            </a:r>
            <a:endParaRPr lang="en-IN" sz="1800" u="sng" dirty="0">
              <a:solidFill>
                <a:srgbClr val="000000"/>
              </a:solidFill>
              <a:latin typeface="Helvetica Neue"/>
              <a:ea typeface="Calibri" panose="020F0502020204030204" pitchFamily="34" charset="0"/>
              <a:cs typeface="Latha" panose="020B0604020202020204" pitchFamily="34" charset="0"/>
            </a:endParaRPr>
          </a:p>
          <a:p>
            <a:pPr marL="342900" marR="0" lvl="0" indent="-342900">
              <a:lnSpc>
                <a:spcPct val="107000"/>
              </a:lnSpc>
              <a:spcBef>
                <a:spcPts val="0"/>
              </a:spcBef>
              <a:spcAft>
                <a:spcPts val="800"/>
              </a:spcAft>
              <a:buFont typeface="+mj-lt"/>
              <a:buAutoNum type="arabicPeriod"/>
            </a:pPr>
            <a:r>
              <a:rPr lang="en-IN" sz="1600" dirty="0">
                <a:hlinkClick r:id="rId6"/>
              </a:rPr>
              <a:t>Polynomial regression – Wikipedia</a:t>
            </a:r>
            <a:endParaRPr lang="en-IN" sz="1800" u="sng" dirty="0">
              <a:solidFill>
                <a:srgbClr val="000000"/>
              </a:solidFill>
              <a:latin typeface="Helvetica Neue"/>
              <a:cs typeface="Latha" panose="020B0604020202020204" pitchFamily="34" charset="0"/>
            </a:endParaRPr>
          </a:p>
        </p:txBody>
      </p:sp>
      <p:pic>
        <p:nvPicPr>
          <p:cNvPr id="5" name="Audio 4">
            <a:hlinkClick r:id="" action="ppaction://media"/>
            <a:extLst>
              <a:ext uri="{FF2B5EF4-FFF2-40B4-BE49-F238E27FC236}">
                <a16:creationId xmlns:a16="http://schemas.microsoft.com/office/drawing/2014/main" id="{FEC50A39-BA46-4710-BA89-038B71FE3E5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44739851"/>
      </p:ext>
    </p:extLst>
  </p:cSld>
  <p:clrMapOvr>
    <a:masterClrMapping/>
  </p:clrMapOvr>
  <mc:AlternateContent xmlns:mc="http://schemas.openxmlformats.org/markup-compatibility/2006">
    <mc:Choice xmlns:p14="http://schemas.microsoft.com/office/powerpoint/2010/main" Requires="p14">
      <p:transition spd="slow" p14:dur="2000" advTm="8521"/>
    </mc:Choice>
    <mc:Fallback>
      <p:transition spd="slow" advTm="8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18C8FC1-FA16-D24A-8D81-27AA18DDF771}"/>
              </a:ext>
            </a:extLst>
          </p:cNvPr>
          <p:cNvSpPr>
            <a:spLocks noGrp="1"/>
          </p:cNvSpPr>
          <p:nvPr>
            <p:ph idx="1"/>
          </p:nvPr>
        </p:nvSpPr>
        <p:spPr>
          <a:xfrm>
            <a:off x="1066800" y="2852057"/>
            <a:ext cx="10058400" cy="1153886"/>
          </a:xfrm>
        </p:spPr>
        <p:txBody>
          <a:bodyPr>
            <a:normAutofit lnSpcReduction="10000"/>
          </a:bodyPr>
          <a:lstStyle/>
          <a:p>
            <a:pPr algn="ctr"/>
            <a:r>
              <a:rPr lang="en-IN" sz="8000" b="1" dirty="0"/>
              <a:t>Thankyou</a:t>
            </a:r>
            <a:endParaRPr lang="en-US" sz="8000" dirty="0"/>
          </a:p>
        </p:txBody>
      </p:sp>
      <p:pic>
        <p:nvPicPr>
          <p:cNvPr id="2" name="Audio 1">
            <a:hlinkClick r:id="" action="ppaction://media"/>
            <a:extLst>
              <a:ext uri="{FF2B5EF4-FFF2-40B4-BE49-F238E27FC236}">
                <a16:creationId xmlns:a16="http://schemas.microsoft.com/office/drawing/2014/main" id="{FB198132-E0A7-4CAC-AC2B-3BDAF32C28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99997718"/>
      </p:ext>
    </p:extLst>
  </p:cSld>
  <p:clrMapOvr>
    <a:masterClrMapping/>
  </p:clrMapOvr>
  <mc:AlternateContent xmlns:mc="http://schemas.openxmlformats.org/markup-compatibility/2006">
    <mc:Choice xmlns:p14="http://schemas.microsoft.com/office/powerpoint/2010/main" Requires="p14">
      <p:transition spd="slow" p14:dur="2000" advTm="10105"/>
    </mc:Choice>
    <mc:Fallback>
      <p:transition spd="slow" advTm="10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7E3A4-F946-408F-87BB-582FE3F48827}"/>
              </a:ext>
            </a:extLst>
          </p:cNvPr>
          <p:cNvSpPr>
            <a:spLocks noGrp="1"/>
          </p:cNvSpPr>
          <p:nvPr>
            <p:ph type="title"/>
          </p:nvPr>
        </p:nvSpPr>
        <p:spPr/>
        <p:txBody>
          <a:bodyPr/>
          <a:lstStyle/>
          <a:p>
            <a:r>
              <a:rPr lang="en-IN" b="1" dirty="0"/>
              <a:t>Background of the problem</a:t>
            </a:r>
          </a:p>
        </p:txBody>
      </p:sp>
      <p:sp>
        <p:nvSpPr>
          <p:cNvPr id="3" name="Content Placeholder 2">
            <a:extLst>
              <a:ext uri="{FF2B5EF4-FFF2-40B4-BE49-F238E27FC236}">
                <a16:creationId xmlns:a16="http://schemas.microsoft.com/office/drawing/2014/main" id="{B8C8E4AF-83BC-4E8E-9EDA-27E8896F5E90}"/>
              </a:ext>
            </a:extLst>
          </p:cNvPr>
          <p:cNvSpPr>
            <a:spLocks noGrp="1"/>
          </p:cNvSpPr>
          <p:nvPr>
            <p:ph idx="1"/>
          </p:nvPr>
        </p:nvSpPr>
        <p:spPr>
          <a:xfrm>
            <a:off x="1097280" y="1845734"/>
            <a:ext cx="6217920" cy="4023360"/>
          </a:xfrm>
        </p:spPr>
        <p:txBody>
          <a:bodyPr/>
          <a:lstStyle/>
          <a:p>
            <a:pPr>
              <a:buFont typeface="Arial" panose="020B0604020202020204" pitchFamily="34" charset="0"/>
              <a:buChar char="•"/>
            </a:pPr>
            <a:r>
              <a:rPr lang="en-IN" sz="1800" dirty="0">
                <a:effectLst/>
                <a:ea typeface="Calibri" panose="020F0502020204030204" pitchFamily="34" charset="0"/>
                <a:cs typeface="Latha" panose="020B0604020202020204" pitchFamily="34" charset="0"/>
              </a:rPr>
              <a:t>COVID</a:t>
            </a:r>
            <a:r>
              <a:rPr lang="en-IN" sz="1800" dirty="0">
                <a:effectLst/>
                <a:ea typeface="Calibri" panose="020F0502020204030204" pitchFamily="34" charset="0"/>
                <a:cs typeface="Cambria Math" panose="02040503050406030204" pitchFamily="18" charset="0"/>
              </a:rPr>
              <a:t>‑</a:t>
            </a:r>
            <a:r>
              <a:rPr lang="en-IN" sz="1800" dirty="0">
                <a:effectLst/>
                <a:ea typeface="Calibri" panose="020F0502020204030204" pitchFamily="34" charset="0"/>
                <a:cs typeface="Latha" panose="020B0604020202020204" pitchFamily="34" charset="0"/>
              </a:rPr>
              <a:t>19 transmits when people breathe in air contaminated by droplets and small airborne particles containing the virus. </a:t>
            </a:r>
          </a:p>
          <a:p>
            <a:pPr>
              <a:buFont typeface="Arial" panose="020B0604020202020204" pitchFamily="34" charset="0"/>
              <a:buChar char="•"/>
            </a:pPr>
            <a:r>
              <a:rPr lang="en-IN" sz="1800" dirty="0">
                <a:effectLst/>
                <a:ea typeface="Calibri" panose="020F0502020204030204" pitchFamily="34" charset="0"/>
                <a:cs typeface="Latha" panose="020B0604020202020204" pitchFamily="34" charset="0"/>
              </a:rPr>
              <a:t>The risk of breathing these in is highest when people are near, but they can be inhaled over longer distances, particularly indoors. </a:t>
            </a:r>
          </a:p>
          <a:p>
            <a:pPr>
              <a:buFont typeface="Arial" panose="020B0604020202020204" pitchFamily="34" charset="0"/>
              <a:buChar char="•"/>
            </a:pPr>
            <a:r>
              <a:rPr lang="en-IN" sz="1800" dirty="0">
                <a:effectLst/>
                <a:ea typeface="Calibri" panose="020F0502020204030204" pitchFamily="34" charset="0"/>
                <a:cs typeface="Latha" panose="020B0604020202020204" pitchFamily="34" charset="0"/>
              </a:rPr>
              <a:t>Transmission can also occur if splashed or sprayed with contaminated fluids in the eyes, nose, or mouth, and, rarely, via contaminated surfaces. </a:t>
            </a:r>
          </a:p>
          <a:p>
            <a:endParaRPr lang="en-IN" dirty="0"/>
          </a:p>
        </p:txBody>
      </p:sp>
      <p:pic>
        <p:nvPicPr>
          <p:cNvPr id="5" name="Picture 4">
            <a:extLst>
              <a:ext uri="{FF2B5EF4-FFF2-40B4-BE49-F238E27FC236}">
                <a16:creationId xmlns:a16="http://schemas.microsoft.com/office/drawing/2014/main" id="{FF828B11-39F8-4E3C-85BD-258A7B807FFF}"/>
              </a:ext>
            </a:extLst>
          </p:cNvPr>
          <p:cNvPicPr>
            <a:picLocks noChangeAspect="1"/>
          </p:cNvPicPr>
          <p:nvPr/>
        </p:nvPicPr>
        <p:blipFill>
          <a:blip r:embed="rId4"/>
          <a:stretch>
            <a:fillRect/>
          </a:stretch>
        </p:blipFill>
        <p:spPr>
          <a:xfrm>
            <a:off x="7315200" y="2724727"/>
            <a:ext cx="4233311" cy="2116656"/>
          </a:xfrm>
          <a:prstGeom prst="rect">
            <a:avLst/>
          </a:prstGeom>
        </p:spPr>
      </p:pic>
      <p:pic>
        <p:nvPicPr>
          <p:cNvPr id="6" name="Audio 5">
            <a:hlinkClick r:id="" action="ppaction://media"/>
            <a:extLst>
              <a:ext uri="{FF2B5EF4-FFF2-40B4-BE49-F238E27FC236}">
                <a16:creationId xmlns:a16="http://schemas.microsoft.com/office/drawing/2014/main" id="{EA7E6372-0025-47A1-A655-6489A00AC5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15685556"/>
      </p:ext>
    </p:extLst>
  </p:cSld>
  <p:clrMapOvr>
    <a:masterClrMapping/>
  </p:clrMapOvr>
  <mc:AlternateContent xmlns:mc="http://schemas.openxmlformats.org/markup-compatibility/2006">
    <mc:Choice xmlns:p14="http://schemas.microsoft.com/office/powerpoint/2010/main" Requires="p14">
      <p:transition spd="slow" p14:dur="2000" advTm="42422"/>
    </mc:Choice>
    <mc:Fallback>
      <p:transition spd="slow" advTm="424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8903BC37-4494-4E15-BCDF-B73DC22FD4E7}"/>
              </a:ext>
            </a:extLst>
          </p:cNvPr>
          <p:cNvSpPr/>
          <p:nvPr/>
        </p:nvSpPr>
        <p:spPr>
          <a:xfrm>
            <a:off x="1158834" y="3107944"/>
            <a:ext cx="1767056" cy="6717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Preliminary analysis on data</a:t>
            </a:r>
          </a:p>
        </p:txBody>
      </p:sp>
      <p:sp>
        <p:nvSpPr>
          <p:cNvPr id="12" name="Rectangle: Rounded Corners 11">
            <a:extLst>
              <a:ext uri="{FF2B5EF4-FFF2-40B4-BE49-F238E27FC236}">
                <a16:creationId xmlns:a16="http://schemas.microsoft.com/office/drawing/2014/main" id="{48046035-ACAD-4275-B3AE-E7AA3AC93D40}"/>
              </a:ext>
            </a:extLst>
          </p:cNvPr>
          <p:cNvSpPr/>
          <p:nvPr/>
        </p:nvSpPr>
        <p:spPr>
          <a:xfrm>
            <a:off x="3263602" y="3103825"/>
            <a:ext cx="1767056" cy="6717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Data preparation and cleaning</a:t>
            </a:r>
          </a:p>
        </p:txBody>
      </p:sp>
      <p:sp>
        <p:nvSpPr>
          <p:cNvPr id="13" name="Rectangle: Rounded Corners 12">
            <a:extLst>
              <a:ext uri="{FF2B5EF4-FFF2-40B4-BE49-F238E27FC236}">
                <a16:creationId xmlns:a16="http://schemas.microsoft.com/office/drawing/2014/main" id="{615AD407-DAFA-420B-9D6C-EA52902598E5}"/>
              </a:ext>
            </a:extLst>
          </p:cNvPr>
          <p:cNvSpPr/>
          <p:nvPr/>
        </p:nvSpPr>
        <p:spPr>
          <a:xfrm>
            <a:off x="5368370" y="3107944"/>
            <a:ext cx="1767056" cy="6717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Exploratory Data Analysis</a:t>
            </a:r>
          </a:p>
        </p:txBody>
      </p:sp>
      <p:sp>
        <p:nvSpPr>
          <p:cNvPr id="14" name="Rectangle: Rounded Corners 13">
            <a:extLst>
              <a:ext uri="{FF2B5EF4-FFF2-40B4-BE49-F238E27FC236}">
                <a16:creationId xmlns:a16="http://schemas.microsoft.com/office/drawing/2014/main" id="{0643BAE1-B031-4069-82B9-BAD060E0BFA6}"/>
              </a:ext>
            </a:extLst>
          </p:cNvPr>
          <p:cNvSpPr/>
          <p:nvPr/>
        </p:nvSpPr>
        <p:spPr>
          <a:xfrm>
            <a:off x="7473138" y="3103825"/>
            <a:ext cx="1767056" cy="6717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Train and test models</a:t>
            </a:r>
          </a:p>
        </p:txBody>
      </p:sp>
      <p:sp>
        <p:nvSpPr>
          <p:cNvPr id="15" name="Rectangle: Rounded Corners 14">
            <a:extLst>
              <a:ext uri="{FF2B5EF4-FFF2-40B4-BE49-F238E27FC236}">
                <a16:creationId xmlns:a16="http://schemas.microsoft.com/office/drawing/2014/main" id="{DFBED981-ADE0-4994-A091-C9C33659F6CD}"/>
              </a:ext>
            </a:extLst>
          </p:cNvPr>
          <p:cNvSpPr/>
          <p:nvPr/>
        </p:nvSpPr>
        <p:spPr>
          <a:xfrm>
            <a:off x="9575321" y="3093704"/>
            <a:ext cx="1767056" cy="6717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t>Model evaluation and tuning</a:t>
            </a:r>
          </a:p>
        </p:txBody>
      </p:sp>
      <p:sp>
        <p:nvSpPr>
          <p:cNvPr id="10" name="Arrow: Right 9">
            <a:extLst>
              <a:ext uri="{FF2B5EF4-FFF2-40B4-BE49-F238E27FC236}">
                <a16:creationId xmlns:a16="http://schemas.microsoft.com/office/drawing/2014/main" id="{AE657666-E797-437C-9263-FDF88CBF2E4C}"/>
              </a:ext>
            </a:extLst>
          </p:cNvPr>
          <p:cNvSpPr/>
          <p:nvPr/>
        </p:nvSpPr>
        <p:spPr>
          <a:xfrm>
            <a:off x="2923305" y="3365212"/>
            <a:ext cx="335127" cy="153431"/>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Arrow: Right 15">
            <a:extLst>
              <a:ext uri="{FF2B5EF4-FFF2-40B4-BE49-F238E27FC236}">
                <a16:creationId xmlns:a16="http://schemas.microsoft.com/office/drawing/2014/main" id="{82DB3AA8-D79D-4C5D-BA62-083577BCB4F0}"/>
              </a:ext>
            </a:extLst>
          </p:cNvPr>
          <p:cNvSpPr/>
          <p:nvPr/>
        </p:nvSpPr>
        <p:spPr>
          <a:xfrm>
            <a:off x="5030658" y="3362977"/>
            <a:ext cx="335127" cy="153431"/>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rrow: Right 16">
            <a:extLst>
              <a:ext uri="{FF2B5EF4-FFF2-40B4-BE49-F238E27FC236}">
                <a16:creationId xmlns:a16="http://schemas.microsoft.com/office/drawing/2014/main" id="{57467C32-0159-4C5B-BCC6-F43C7CD758D3}"/>
              </a:ext>
            </a:extLst>
          </p:cNvPr>
          <p:cNvSpPr/>
          <p:nvPr/>
        </p:nvSpPr>
        <p:spPr>
          <a:xfrm>
            <a:off x="7132841" y="3367447"/>
            <a:ext cx="335127" cy="153431"/>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Right 17">
            <a:extLst>
              <a:ext uri="{FF2B5EF4-FFF2-40B4-BE49-F238E27FC236}">
                <a16:creationId xmlns:a16="http://schemas.microsoft.com/office/drawing/2014/main" id="{00E3E591-F4EC-47E8-BFF6-787CF0D50A71}"/>
              </a:ext>
            </a:extLst>
          </p:cNvPr>
          <p:cNvSpPr/>
          <p:nvPr/>
        </p:nvSpPr>
        <p:spPr>
          <a:xfrm>
            <a:off x="9240194" y="3365212"/>
            <a:ext cx="335127" cy="153431"/>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itle 4">
            <a:extLst>
              <a:ext uri="{FF2B5EF4-FFF2-40B4-BE49-F238E27FC236}">
                <a16:creationId xmlns:a16="http://schemas.microsoft.com/office/drawing/2014/main" id="{93D5FBAB-C794-4510-9AB5-669FD94D7E95}"/>
              </a:ext>
            </a:extLst>
          </p:cNvPr>
          <p:cNvSpPr>
            <a:spLocks noGrp="1"/>
          </p:cNvSpPr>
          <p:nvPr>
            <p:ph type="title"/>
          </p:nvPr>
        </p:nvSpPr>
        <p:spPr/>
        <p:txBody>
          <a:bodyPr/>
          <a:lstStyle/>
          <a:p>
            <a:r>
              <a:rPr lang="en-IN" b="1" dirty="0"/>
              <a:t>Process Overview</a:t>
            </a:r>
            <a:endParaRPr lang="en-IN" dirty="0"/>
          </a:p>
        </p:txBody>
      </p:sp>
      <p:pic>
        <p:nvPicPr>
          <p:cNvPr id="11" name="Spectrum Dr 2">
            <a:hlinkClick r:id="" action="ppaction://media"/>
            <a:extLst>
              <a:ext uri="{FF2B5EF4-FFF2-40B4-BE49-F238E27FC236}">
                <a16:creationId xmlns:a16="http://schemas.microsoft.com/office/drawing/2014/main" id="{0B48416D-6795-4149-95B3-4534D5B9B95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600389005"/>
      </p:ext>
    </p:extLst>
  </p:cSld>
  <p:clrMapOvr>
    <a:masterClrMapping/>
  </p:clrMapOvr>
  <mc:AlternateContent xmlns:mc="http://schemas.openxmlformats.org/markup-compatibility/2006" xmlns:p14="http://schemas.microsoft.com/office/powerpoint/2010/main">
    <mc:Choice Requires="p14">
      <p:transition spd="slow" p14:dur="2000" advTm="33783"/>
    </mc:Choice>
    <mc:Fallback xmlns="">
      <p:transition spd="slow" advTm="337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783"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8337C-C5FE-49FE-ACA0-7E004B6E07A9}"/>
              </a:ext>
            </a:extLst>
          </p:cNvPr>
          <p:cNvSpPr>
            <a:spLocks noGrp="1"/>
          </p:cNvSpPr>
          <p:nvPr>
            <p:ph type="title"/>
          </p:nvPr>
        </p:nvSpPr>
        <p:spPr/>
        <p:txBody>
          <a:bodyPr/>
          <a:lstStyle/>
          <a:p>
            <a:r>
              <a:rPr lang="en-IN" b="1" dirty="0"/>
              <a:t>Data Preparation</a:t>
            </a:r>
          </a:p>
        </p:txBody>
      </p:sp>
      <p:pic>
        <p:nvPicPr>
          <p:cNvPr id="5" name="Content Placeholder 4">
            <a:extLst>
              <a:ext uri="{FF2B5EF4-FFF2-40B4-BE49-F238E27FC236}">
                <a16:creationId xmlns:a16="http://schemas.microsoft.com/office/drawing/2014/main" id="{2C7FA9D0-94D4-429D-BABA-C48EA62C157D}"/>
              </a:ext>
            </a:extLst>
          </p:cNvPr>
          <p:cNvPicPr>
            <a:picLocks noGrp="1" noChangeAspect="1"/>
          </p:cNvPicPr>
          <p:nvPr>
            <p:ph idx="1"/>
          </p:nvPr>
        </p:nvPicPr>
        <p:blipFill>
          <a:blip r:embed="rId4"/>
          <a:stretch>
            <a:fillRect/>
          </a:stretch>
        </p:blipFill>
        <p:spPr>
          <a:xfrm>
            <a:off x="1097280" y="1905448"/>
            <a:ext cx="7773485" cy="1305107"/>
          </a:xfrm>
        </p:spPr>
      </p:pic>
      <p:pic>
        <p:nvPicPr>
          <p:cNvPr id="7" name="Picture 6">
            <a:extLst>
              <a:ext uri="{FF2B5EF4-FFF2-40B4-BE49-F238E27FC236}">
                <a16:creationId xmlns:a16="http://schemas.microsoft.com/office/drawing/2014/main" id="{B315F86D-29D5-4C44-9E54-068C0A754CC6}"/>
              </a:ext>
            </a:extLst>
          </p:cNvPr>
          <p:cNvPicPr>
            <a:picLocks noChangeAspect="1"/>
          </p:cNvPicPr>
          <p:nvPr/>
        </p:nvPicPr>
        <p:blipFill>
          <a:blip r:embed="rId5"/>
          <a:stretch>
            <a:fillRect/>
          </a:stretch>
        </p:blipFill>
        <p:spPr>
          <a:xfrm>
            <a:off x="1097280" y="3378643"/>
            <a:ext cx="7602011" cy="2229161"/>
          </a:xfrm>
          <a:prstGeom prst="rect">
            <a:avLst/>
          </a:prstGeom>
        </p:spPr>
      </p:pic>
      <p:pic>
        <p:nvPicPr>
          <p:cNvPr id="8" name="Audio 7">
            <a:hlinkClick r:id="" action="ppaction://media"/>
            <a:extLst>
              <a:ext uri="{FF2B5EF4-FFF2-40B4-BE49-F238E27FC236}">
                <a16:creationId xmlns:a16="http://schemas.microsoft.com/office/drawing/2014/main" id="{FBF07CB1-88D1-43F4-A784-C1575FA744B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24753907"/>
      </p:ext>
    </p:extLst>
  </p:cSld>
  <p:clrMapOvr>
    <a:masterClrMapping/>
  </p:clrMapOvr>
  <mc:AlternateContent xmlns:mc="http://schemas.openxmlformats.org/markup-compatibility/2006">
    <mc:Choice xmlns:p14="http://schemas.microsoft.com/office/powerpoint/2010/main" Requires="p14">
      <p:transition spd="slow" p14:dur="2000" advTm="39788"/>
    </mc:Choice>
    <mc:Fallback>
      <p:transition spd="slow" advTm="39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291A5-8466-423F-A20D-DFBD13E083E4}"/>
              </a:ext>
            </a:extLst>
          </p:cNvPr>
          <p:cNvSpPr>
            <a:spLocks noGrp="1"/>
          </p:cNvSpPr>
          <p:nvPr>
            <p:ph type="title"/>
          </p:nvPr>
        </p:nvSpPr>
        <p:spPr/>
        <p:txBody>
          <a:bodyPr>
            <a:normAutofit/>
          </a:bodyPr>
          <a:lstStyle/>
          <a:p>
            <a:r>
              <a:rPr lang="en-IN" sz="4400" b="1" dirty="0"/>
              <a:t>Exploratory Data Analysis (Number of cases)</a:t>
            </a:r>
          </a:p>
        </p:txBody>
      </p:sp>
      <p:pic>
        <p:nvPicPr>
          <p:cNvPr id="7" name="Content Placeholder 6">
            <a:extLst>
              <a:ext uri="{FF2B5EF4-FFF2-40B4-BE49-F238E27FC236}">
                <a16:creationId xmlns:a16="http://schemas.microsoft.com/office/drawing/2014/main" id="{85B7152A-41B2-4F1E-804F-5EAB10E97F76}"/>
              </a:ext>
            </a:extLst>
          </p:cNvPr>
          <p:cNvPicPr>
            <a:picLocks noGrp="1" noChangeAspect="1"/>
          </p:cNvPicPr>
          <p:nvPr>
            <p:ph idx="1"/>
          </p:nvPr>
        </p:nvPicPr>
        <p:blipFill>
          <a:blip r:embed="rId4"/>
          <a:stretch>
            <a:fillRect/>
          </a:stretch>
        </p:blipFill>
        <p:spPr>
          <a:xfrm>
            <a:off x="1097280" y="2185995"/>
            <a:ext cx="4742109" cy="3027006"/>
          </a:xfrm>
        </p:spPr>
      </p:pic>
      <p:pic>
        <p:nvPicPr>
          <p:cNvPr id="9" name="Picture 8">
            <a:extLst>
              <a:ext uri="{FF2B5EF4-FFF2-40B4-BE49-F238E27FC236}">
                <a16:creationId xmlns:a16="http://schemas.microsoft.com/office/drawing/2014/main" id="{61AB01C5-0246-4E70-8743-E311CB3A0583}"/>
              </a:ext>
            </a:extLst>
          </p:cNvPr>
          <p:cNvPicPr>
            <a:picLocks noChangeAspect="1"/>
          </p:cNvPicPr>
          <p:nvPr/>
        </p:nvPicPr>
        <p:blipFill>
          <a:blip r:embed="rId5"/>
          <a:stretch>
            <a:fillRect/>
          </a:stretch>
        </p:blipFill>
        <p:spPr>
          <a:xfrm>
            <a:off x="6352613" y="2123650"/>
            <a:ext cx="4803067" cy="3108219"/>
          </a:xfrm>
          <a:prstGeom prst="rect">
            <a:avLst/>
          </a:prstGeom>
        </p:spPr>
      </p:pic>
      <p:pic>
        <p:nvPicPr>
          <p:cNvPr id="10" name="Audio 9">
            <a:hlinkClick r:id="" action="ppaction://media"/>
            <a:extLst>
              <a:ext uri="{FF2B5EF4-FFF2-40B4-BE49-F238E27FC236}">
                <a16:creationId xmlns:a16="http://schemas.microsoft.com/office/drawing/2014/main" id="{BF46BDEB-2800-4C34-968C-7EF4AEDA3F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1014373"/>
      </p:ext>
    </p:extLst>
  </p:cSld>
  <p:clrMapOvr>
    <a:masterClrMapping/>
  </p:clrMapOvr>
  <mc:AlternateContent xmlns:mc="http://schemas.openxmlformats.org/markup-compatibility/2006">
    <mc:Choice xmlns:p14="http://schemas.microsoft.com/office/powerpoint/2010/main" Requires="p14">
      <p:transition spd="slow" p14:dur="2000" advTm="32764"/>
    </mc:Choice>
    <mc:Fallback>
      <p:transition spd="slow" advTm="327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291A5-8466-423F-A20D-DFBD13E083E4}"/>
              </a:ext>
            </a:extLst>
          </p:cNvPr>
          <p:cNvSpPr>
            <a:spLocks noGrp="1"/>
          </p:cNvSpPr>
          <p:nvPr>
            <p:ph type="title"/>
          </p:nvPr>
        </p:nvSpPr>
        <p:spPr/>
        <p:txBody>
          <a:bodyPr>
            <a:normAutofit/>
          </a:bodyPr>
          <a:lstStyle/>
          <a:p>
            <a:r>
              <a:rPr lang="en-IN" sz="4400" b="1" dirty="0"/>
              <a:t>Exploratory Data Analysis (Increases in Cases)</a:t>
            </a:r>
          </a:p>
        </p:txBody>
      </p:sp>
      <p:pic>
        <p:nvPicPr>
          <p:cNvPr id="5" name="Picture 4">
            <a:extLst>
              <a:ext uri="{FF2B5EF4-FFF2-40B4-BE49-F238E27FC236}">
                <a16:creationId xmlns:a16="http://schemas.microsoft.com/office/drawing/2014/main" id="{CEEF9C91-6885-4CD1-A95D-2EB65EC4BCCA}"/>
              </a:ext>
            </a:extLst>
          </p:cNvPr>
          <p:cNvPicPr>
            <a:picLocks noChangeAspect="1"/>
          </p:cNvPicPr>
          <p:nvPr/>
        </p:nvPicPr>
        <p:blipFill>
          <a:blip r:embed="rId4"/>
          <a:stretch>
            <a:fillRect/>
          </a:stretch>
        </p:blipFill>
        <p:spPr>
          <a:xfrm>
            <a:off x="1097280" y="2274346"/>
            <a:ext cx="5057731" cy="3140586"/>
          </a:xfrm>
          <a:prstGeom prst="rect">
            <a:avLst/>
          </a:prstGeom>
        </p:spPr>
      </p:pic>
      <p:pic>
        <p:nvPicPr>
          <p:cNvPr id="7" name="Picture 6">
            <a:extLst>
              <a:ext uri="{FF2B5EF4-FFF2-40B4-BE49-F238E27FC236}">
                <a16:creationId xmlns:a16="http://schemas.microsoft.com/office/drawing/2014/main" id="{03C011AE-AEC9-4354-B385-E715F41625A5}"/>
              </a:ext>
            </a:extLst>
          </p:cNvPr>
          <p:cNvPicPr>
            <a:picLocks noChangeAspect="1"/>
          </p:cNvPicPr>
          <p:nvPr/>
        </p:nvPicPr>
        <p:blipFill>
          <a:blip r:embed="rId5"/>
          <a:stretch>
            <a:fillRect/>
          </a:stretch>
        </p:blipFill>
        <p:spPr>
          <a:xfrm>
            <a:off x="6155012" y="2274346"/>
            <a:ext cx="4844780" cy="3140586"/>
          </a:xfrm>
          <a:prstGeom prst="rect">
            <a:avLst/>
          </a:prstGeom>
        </p:spPr>
      </p:pic>
      <p:pic>
        <p:nvPicPr>
          <p:cNvPr id="8" name="Audio 7">
            <a:hlinkClick r:id="" action="ppaction://media"/>
            <a:extLst>
              <a:ext uri="{FF2B5EF4-FFF2-40B4-BE49-F238E27FC236}">
                <a16:creationId xmlns:a16="http://schemas.microsoft.com/office/drawing/2014/main" id="{E7217919-A8B4-4AF9-B37B-D224D642520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44973073"/>
      </p:ext>
    </p:extLst>
  </p:cSld>
  <p:clrMapOvr>
    <a:masterClrMapping/>
  </p:clrMapOvr>
  <mc:AlternateContent xmlns:mc="http://schemas.openxmlformats.org/markup-compatibility/2006">
    <mc:Choice xmlns:p14="http://schemas.microsoft.com/office/powerpoint/2010/main" Requires="p14">
      <p:transition spd="slow" p14:dur="2000" advTm="22733"/>
    </mc:Choice>
    <mc:Fallback>
      <p:transition spd="slow" advTm="227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291A5-8466-423F-A20D-DFBD13E083E4}"/>
              </a:ext>
            </a:extLst>
          </p:cNvPr>
          <p:cNvSpPr>
            <a:spLocks noGrp="1"/>
          </p:cNvSpPr>
          <p:nvPr>
            <p:ph type="title"/>
          </p:nvPr>
        </p:nvSpPr>
        <p:spPr/>
        <p:txBody>
          <a:bodyPr>
            <a:normAutofit/>
          </a:bodyPr>
          <a:lstStyle/>
          <a:p>
            <a:r>
              <a:rPr lang="en-IN" sz="4400" b="1" dirty="0"/>
              <a:t>Exploratory Data Analysis (Cases country wise)</a:t>
            </a:r>
          </a:p>
        </p:txBody>
      </p:sp>
      <p:pic>
        <p:nvPicPr>
          <p:cNvPr id="5" name="Content Placeholder 4">
            <a:extLst>
              <a:ext uri="{FF2B5EF4-FFF2-40B4-BE49-F238E27FC236}">
                <a16:creationId xmlns:a16="http://schemas.microsoft.com/office/drawing/2014/main" id="{02EFC3B9-A165-47C1-BA82-40F7D802750E}"/>
              </a:ext>
            </a:extLst>
          </p:cNvPr>
          <p:cNvPicPr>
            <a:picLocks noGrp="1" noChangeAspect="1"/>
          </p:cNvPicPr>
          <p:nvPr>
            <p:ph idx="1"/>
          </p:nvPr>
        </p:nvPicPr>
        <p:blipFill>
          <a:blip r:embed="rId4"/>
          <a:stretch>
            <a:fillRect/>
          </a:stretch>
        </p:blipFill>
        <p:spPr>
          <a:xfrm>
            <a:off x="2997962" y="1824728"/>
            <a:ext cx="6196075" cy="2164118"/>
          </a:xfrm>
        </p:spPr>
      </p:pic>
      <p:pic>
        <p:nvPicPr>
          <p:cNvPr id="7" name="Picture 6">
            <a:extLst>
              <a:ext uri="{FF2B5EF4-FFF2-40B4-BE49-F238E27FC236}">
                <a16:creationId xmlns:a16="http://schemas.microsoft.com/office/drawing/2014/main" id="{29BC18CC-33CA-42C6-AC2C-37F98FF52234}"/>
              </a:ext>
            </a:extLst>
          </p:cNvPr>
          <p:cNvPicPr>
            <a:picLocks noChangeAspect="1"/>
          </p:cNvPicPr>
          <p:nvPr/>
        </p:nvPicPr>
        <p:blipFill>
          <a:blip r:embed="rId5"/>
          <a:stretch>
            <a:fillRect/>
          </a:stretch>
        </p:blipFill>
        <p:spPr>
          <a:xfrm>
            <a:off x="3028442" y="4076215"/>
            <a:ext cx="6196075" cy="2088852"/>
          </a:xfrm>
          <a:prstGeom prst="rect">
            <a:avLst/>
          </a:prstGeom>
        </p:spPr>
      </p:pic>
      <p:pic>
        <p:nvPicPr>
          <p:cNvPr id="8" name="Audio 7">
            <a:hlinkClick r:id="" action="ppaction://media"/>
            <a:extLst>
              <a:ext uri="{FF2B5EF4-FFF2-40B4-BE49-F238E27FC236}">
                <a16:creationId xmlns:a16="http://schemas.microsoft.com/office/drawing/2014/main" id="{705E05F8-3B1F-4500-B90F-74CED0856F4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53266890"/>
      </p:ext>
    </p:extLst>
  </p:cSld>
  <p:clrMapOvr>
    <a:masterClrMapping/>
  </p:clrMapOvr>
  <mc:AlternateContent xmlns:mc="http://schemas.openxmlformats.org/markup-compatibility/2006">
    <mc:Choice xmlns:p14="http://schemas.microsoft.com/office/powerpoint/2010/main" Requires="p14">
      <p:transition spd="slow" p14:dur="2000" advTm="19765"/>
    </mc:Choice>
    <mc:Fallback>
      <p:transition spd="slow" advTm="197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291A5-8466-423F-A20D-DFBD13E083E4}"/>
              </a:ext>
            </a:extLst>
          </p:cNvPr>
          <p:cNvSpPr>
            <a:spLocks noGrp="1"/>
          </p:cNvSpPr>
          <p:nvPr>
            <p:ph type="title"/>
          </p:nvPr>
        </p:nvSpPr>
        <p:spPr/>
        <p:txBody>
          <a:bodyPr>
            <a:normAutofit/>
          </a:bodyPr>
          <a:lstStyle/>
          <a:p>
            <a:r>
              <a:rPr lang="en-IN" sz="4000" b="1" dirty="0"/>
              <a:t>Exploratory Data Analysis (Country wise Deaths)</a:t>
            </a:r>
          </a:p>
        </p:txBody>
      </p:sp>
      <p:pic>
        <p:nvPicPr>
          <p:cNvPr id="5" name="Picture 4">
            <a:extLst>
              <a:ext uri="{FF2B5EF4-FFF2-40B4-BE49-F238E27FC236}">
                <a16:creationId xmlns:a16="http://schemas.microsoft.com/office/drawing/2014/main" id="{879CEF3A-8AF5-4F96-8811-83EA0B2F7872}"/>
              </a:ext>
            </a:extLst>
          </p:cNvPr>
          <p:cNvPicPr>
            <a:picLocks noChangeAspect="1"/>
          </p:cNvPicPr>
          <p:nvPr/>
        </p:nvPicPr>
        <p:blipFill>
          <a:blip r:embed="rId4"/>
          <a:stretch>
            <a:fillRect/>
          </a:stretch>
        </p:blipFill>
        <p:spPr>
          <a:xfrm>
            <a:off x="2815160" y="1845734"/>
            <a:ext cx="6561679" cy="2149168"/>
          </a:xfrm>
          <a:prstGeom prst="rect">
            <a:avLst/>
          </a:prstGeom>
        </p:spPr>
      </p:pic>
      <p:pic>
        <p:nvPicPr>
          <p:cNvPr id="7" name="Picture 6">
            <a:extLst>
              <a:ext uri="{FF2B5EF4-FFF2-40B4-BE49-F238E27FC236}">
                <a16:creationId xmlns:a16="http://schemas.microsoft.com/office/drawing/2014/main" id="{5CC68644-01BC-4A49-B2FE-3F3D1EE5B2E3}"/>
              </a:ext>
            </a:extLst>
          </p:cNvPr>
          <p:cNvPicPr>
            <a:picLocks noChangeAspect="1"/>
          </p:cNvPicPr>
          <p:nvPr/>
        </p:nvPicPr>
        <p:blipFill>
          <a:blip r:embed="rId5"/>
          <a:stretch>
            <a:fillRect/>
          </a:stretch>
        </p:blipFill>
        <p:spPr>
          <a:xfrm>
            <a:off x="2845640" y="4103276"/>
            <a:ext cx="6561680" cy="2128840"/>
          </a:xfrm>
          <a:prstGeom prst="rect">
            <a:avLst/>
          </a:prstGeom>
        </p:spPr>
      </p:pic>
      <p:pic>
        <p:nvPicPr>
          <p:cNvPr id="8" name="Audio 7">
            <a:hlinkClick r:id="" action="ppaction://media"/>
            <a:extLst>
              <a:ext uri="{FF2B5EF4-FFF2-40B4-BE49-F238E27FC236}">
                <a16:creationId xmlns:a16="http://schemas.microsoft.com/office/drawing/2014/main" id="{29BF8C86-0619-4890-A0E0-E1806FCBD20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28992533"/>
      </p:ext>
    </p:extLst>
  </p:cSld>
  <p:clrMapOvr>
    <a:masterClrMapping/>
  </p:clrMapOvr>
  <mc:AlternateContent xmlns:mc="http://schemas.openxmlformats.org/markup-compatibility/2006">
    <mc:Choice xmlns:p14="http://schemas.microsoft.com/office/powerpoint/2010/main" Requires="p14">
      <p:transition spd="slow" p14:dur="2000" advTm="34017"/>
    </mc:Choice>
    <mc:Fallback>
      <p:transition spd="slow" advTm="34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3BFED-F2C9-4E00-8298-1B971F6A7421}"/>
              </a:ext>
            </a:extLst>
          </p:cNvPr>
          <p:cNvSpPr>
            <a:spLocks noGrp="1"/>
          </p:cNvSpPr>
          <p:nvPr>
            <p:ph type="title"/>
          </p:nvPr>
        </p:nvSpPr>
        <p:spPr/>
        <p:txBody>
          <a:bodyPr/>
          <a:lstStyle/>
          <a:p>
            <a:r>
              <a:rPr lang="en-IN" b="1" dirty="0"/>
              <a:t>Data model</a:t>
            </a:r>
          </a:p>
        </p:txBody>
      </p:sp>
      <p:sp>
        <p:nvSpPr>
          <p:cNvPr id="3" name="Content Placeholder 2">
            <a:extLst>
              <a:ext uri="{FF2B5EF4-FFF2-40B4-BE49-F238E27FC236}">
                <a16:creationId xmlns:a16="http://schemas.microsoft.com/office/drawing/2014/main" id="{88B67A71-310B-4A7E-B60C-0EB0AB5A620B}"/>
              </a:ext>
            </a:extLst>
          </p:cNvPr>
          <p:cNvSpPr>
            <a:spLocks noGrp="1"/>
          </p:cNvSpPr>
          <p:nvPr>
            <p:ph idx="1"/>
          </p:nvPr>
        </p:nvSpPr>
        <p:spPr/>
        <p:txBody>
          <a:bodyPr/>
          <a:lstStyle/>
          <a:p>
            <a:pPr>
              <a:buFont typeface="Arial" panose="020B0604020202020204" pitchFamily="34" charset="0"/>
              <a:buChar char="•"/>
            </a:pPr>
            <a:r>
              <a:rPr lang="en-IN" dirty="0"/>
              <a:t> SVM – </a:t>
            </a:r>
            <a:r>
              <a:rPr lang="en-IN" sz="1800" dirty="0">
                <a:effectLst/>
                <a:latin typeface="Calibri" panose="020F0502020204030204" pitchFamily="34" charset="0"/>
                <a:ea typeface="Calibri" panose="020F0502020204030204" pitchFamily="34" charset="0"/>
                <a:cs typeface="Latha" panose="020B0604020202020204" pitchFamily="34" charset="0"/>
              </a:rPr>
              <a:t>Support vector machines are supervised learning models with associated learning algorithms that analyze data for classification and regression analysis.</a:t>
            </a:r>
          </a:p>
          <a:p>
            <a:pPr marL="0" indent="0">
              <a:buNone/>
            </a:pPr>
            <a:endParaRPr lang="en-IN" dirty="0"/>
          </a:p>
          <a:p>
            <a:pPr>
              <a:buFont typeface="Arial" panose="020B0604020202020204" pitchFamily="34" charset="0"/>
              <a:buChar char="•"/>
            </a:pPr>
            <a:r>
              <a:rPr lang="en-IN" dirty="0"/>
              <a:t> Polynomial regression – </a:t>
            </a:r>
            <a:r>
              <a:rPr lang="en-IN" sz="1800" dirty="0">
                <a:effectLst/>
                <a:latin typeface="Calibri" panose="020F0502020204030204" pitchFamily="34" charset="0"/>
                <a:ea typeface="Calibri" panose="020F0502020204030204" pitchFamily="34" charset="0"/>
                <a:cs typeface="Latha" panose="020B0604020202020204" pitchFamily="34" charset="0"/>
              </a:rPr>
              <a:t>regression is to model a non-linear relationship between the independent and dependent variables. This is similar to the goal of nonparametric regression, which aims to capture non-linear regression relationships.</a:t>
            </a:r>
          </a:p>
          <a:p>
            <a:pPr marL="0" indent="0">
              <a:buNone/>
            </a:pPr>
            <a:endParaRPr lang="en-IN" dirty="0"/>
          </a:p>
          <a:p>
            <a:pPr>
              <a:buFont typeface="Arial" panose="020B0604020202020204" pitchFamily="34" charset="0"/>
              <a:buChar char="•"/>
            </a:pPr>
            <a:r>
              <a:rPr lang="en-IN" dirty="0"/>
              <a:t> Bayesian Ridge – </a:t>
            </a:r>
            <a:r>
              <a:rPr lang="en-IN" sz="1800" dirty="0">
                <a:effectLst/>
                <a:latin typeface="Calibri" panose="020F0502020204030204" pitchFamily="34" charset="0"/>
                <a:ea typeface="Calibri" panose="020F0502020204030204" pitchFamily="34" charset="0"/>
                <a:cs typeface="Latha" panose="020B0604020202020204" pitchFamily="34" charset="0"/>
              </a:rPr>
              <a:t>allows a natural mechanism to survive insufficient data or poorly distributed data by formulating linear regression using probability distributors rather than point estimates. The output or response ‘y’ is assumed to be drawn from a probability distribution rather than estimated as a single value.</a:t>
            </a:r>
          </a:p>
          <a:p>
            <a:pPr marL="0" indent="0">
              <a:buNone/>
            </a:pPr>
            <a:endParaRPr lang="en-IN" dirty="0"/>
          </a:p>
        </p:txBody>
      </p:sp>
      <p:pic>
        <p:nvPicPr>
          <p:cNvPr id="5" name="Audio 4">
            <a:hlinkClick r:id="" action="ppaction://media"/>
            <a:extLst>
              <a:ext uri="{FF2B5EF4-FFF2-40B4-BE49-F238E27FC236}">
                <a16:creationId xmlns:a16="http://schemas.microsoft.com/office/drawing/2014/main" id="{CDC37D3A-B8C2-4607-AB8E-73C1F6525D2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20471348"/>
      </p:ext>
    </p:extLst>
  </p:cSld>
  <p:clrMapOvr>
    <a:masterClrMapping/>
  </p:clrMapOvr>
  <mc:AlternateContent xmlns:mc="http://schemas.openxmlformats.org/markup-compatibility/2006">
    <mc:Choice xmlns:p14="http://schemas.microsoft.com/office/powerpoint/2010/main" Requires="p14">
      <p:transition spd="slow" p14:dur="2000" advTm="44670"/>
    </mc:Choice>
    <mc:Fallback>
      <p:transition spd="slow" advTm="446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67</TotalTime>
  <Words>335</Words>
  <Application>Microsoft Office PowerPoint</Application>
  <PresentationFormat>Widescreen</PresentationFormat>
  <Paragraphs>33</Paragraphs>
  <Slides>13</Slides>
  <Notes>0</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Helvetica Neue</vt:lpstr>
      <vt:lpstr>Retrospect</vt:lpstr>
      <vt:lpstr>COVID 19 Prediction </vt:lpstr>
      <vt:lpstr>Background of the problem</vt:lpstr>
      <vt:lpstr>Process Overview</vt:lpstr>
      <vt:lpstr>Data Preparation</vt:lpstr>
      <vt:lpstr>Exploratory Data Analysis (Number of cases)</vt:lpstr>
      <vt:lpstr>Exploratory Data Analysis (Increases in Cases)</vt:lpstr>
      <vt:lpstr>Exploratory Data Analysis (Cases country wise)</vt:lpstr>
      <vt:lpstr>Exploratory Data Analysis (Country wise Deaths)</vt:lpstr>
      <vt:lpstr>Data model</vt:lpstr>
      <vt:lpstr>Model Prediction</vt:lpstr>
      <vt:lpstr>Conclusion</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19 Prediction </dc:title>
  <dc:creator>Vasanthakumar Kalaikkovan</dc:creator>
  <cp:lastModifiedBy>Vasanthakumar Kalaikkovan</cp:lastModifiedBy>
  <cp:revision>4</cp:revision>
  <dcterms:created xsi:type="dcterms:W3CDTF">2022-02-06T08:30:09Z</dcterms:created>
  <dcterms:modified xsi:type="dcterms:W3CDTF">2022-02-06T09:37:36Z</dcterms:modified>
</cp:coreProperties>
</file>

<file path=docProps/thumbnail.jpeg>
</file>